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2018-05-21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2018-05-21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2018-05-21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2018-05-21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ogle.iq/url?sa=i&amp;rct=j&amp;q=&amp;esrc=s&amp;source=images&amp;cd=&amp;cad=rja&amp;uact=8&amp;ved=2ahUKEwjl3dyj2fvZAhWH6qQKHZcGBZMQjRx6BAgAEAU&amp;url=https://snowtaxonomy2013.wikispaces.com/Tapeworm+(platyhelminthes)&amp;psig=AOvVaw3puX00pb2A0Y41YuB9kQ5F&amp;ust=1521662634657284"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s://www.google.iq/url?sa=i&amp;rct=j&amp;q=&amp;esrc=s&amp;source=images&amp;cd=&amp;cad=rja&amp;uact=8&amp;ved=2ahUKEwiA1uzn3fvZAhXDC-wKHadXCMIQjRx6BAgAEAU&amp;url=https://www.pinterest.com/pin/293437731944375169/&amp;psig=AOvVaw0oKjLgqwGQgEPI3jNNVPvv&amp;ust=152166356321806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google.iq/url?sa=i&amp;rct=j&amp;q=&amp;esrc=s&amp;source=images&amp;cd=&amp;cad=rja&amp;uact=8&amp;ved=&amp;url=https://www.pinterest.com/pin/85005511696788898/&amp;psig=AOvVaw31t5kNmqkMr-DpjiXNG6id&amp;ust=152166278253383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iq/url?sa=i&amp;rct=j&amp;q=&amp;esrc=s&amp;source=images&amp;cd=&amp;cad=rja&amp;uact=8&amp;ved=2ahUKEwjmxvHG2_vZAhVI_KQKHcddCmMQjRx6BAgAEAU&amp;url=https://phys.org/news/2009-10-nematodes-phylogenetic-tree-worlds.html&amp;psig=AOvVaw1o-Cw6JinzOc81aKzfahAR&amp;ust=1521663148570891" TargetMode="Externa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862668" cy="1066800"/>
          </a:xfrm>
        </p:spPr>
        <p:txBody>
          <a:bodyPr/>
          <a:lstStyle/>
          <a:p>
            <a:pPr algn="ctr"/>
            <a:r>
              <a:rPr lang="en-US" dirty="0" smtClean="0">
                <a:effectLst/>
                <a:latin typeface="Bookman Old Style" pitchFamily="18" charset="0"/>
              </a:rPr>
              <a:t>General Biology lab </a:t>
            </a:r>
            <a:endParaRPr lang="ar-IQ" dirty="0">
              <a:effectLst/>
              <a:latin typeface="Bookman Old Style" pitchFamily="18" charset="0"/>
            </a:endParaRPr>
          </a:p>
        </p:txBody>
      </p:sp>
      <p:sp>
        <p:nvSpPr>
          <p:cNvPr id="3" name="Subtitle 2"/>
          <p:cNvSpPr>
            <a:spLocks noGrp="1"/>
          </p:cNvSpPr>
          <p:nvPr>
            <p:ph type="subTitle" idx="1"/>
          </p:nvPr>
        </p:nvSpPr>
        <p:spPr>
          <a:xfrm>
            <a:off x="1371600" y="3810000"/>
            <a:ext cx="5952978" cy="1101248"/>
          </a:xfrm>
        </p:spPr>
        <p:txBody>
          <a:bodyPr>
            <a:noAutofit/>
          </a:bodyPr>
          <a:lstStyle/>
          <a:p>
            <a:pPr algn="ctr"/>
            <a:r>
              <a:rPr lang="en-US" sz="2400" b="1" dirty="0" smtClean="0">
                <a:solidFill>
                  <a:schemeClr val="tx1"/>
                </a:solidFill>
                <a:latin typeface="Bookman Old Style" pitchFamily="18" charset="0"/>
              </a:rPr>
              <a:t>Dr. </a:t>
            </a:r>
            <a:r>
              <a:rPr lang="en-US" sz="2400" b="1" dirty="0" err="1" smtClean="0">
                <a:solidFill>
                  <a:schemeClr val="tx1"/>
                </a:solidFill>
                <a:latin typeface="Bookman Old Style" pitchFamily="18" charset="0"/>
              </a:rPr>
              <a:t>Rawa</a:t>
            </a:r>
            <a:r>
              <a:rPr lang="en-US" sz="2400" b="1" dirty="0" smtClean="0">
                <a:solidFill>
                  <a:schemeClr val="tx1"/>
                </a:solidFill>
                <a:latin typeface="Bookman Old Style" pitchFamily="18" charset="0"/>
              </a:rPr>
              <a:t> Abdul </a:t>
            </a:r>
            <a:r>
              <a:rPr lang="en-US" sz="2400" b="1" dirty="0" err="1" smtClean="0">
                <a:solidFill>
                  <a:schemeClr val="tx1"/>
                </a:solidFill>
                <a:latin typeface="Bookman Old Style" pitchFamily="18" charset="0"/>
              </a:rPr>
              <a:t>Redha</a:t>
            </a:r>
            <a:r>
              <a:rPr lang="en-US" sz="2400" b="1" dirty="0" smtClean="0">
                <a:solidFill>
                  <a:schemeClr val="tx1"/>
                </a:solidFill>
                <a:latin typeface="Bookman Old Style" pitchFamily="18" charset="0"/>
              </a:rPr>
              <a:t> Aziz</a:t>
            </a:r>
          </a:p>
          <a:p>
            <a:pPr algn="ctr"/>
            <a:r>
              <a:rPr lang="en-US" sz="2400" b="1" dirty="0" err="1" smtClean="0">
                <a:solidFill>
                  <a:schemeClr val="tx1"/>
                </a:solidFill>
                <a:latin typeface="Bookman Old Style" pitchFamily="18" charset="0"/>
              </a:rPr>
              <a:t>Ph.D</a:t>
            </a:r>
            <a:r>
              <a:rPr lang="en-US" sz="2400" b="1" dirty="0" smtClean="0">
                <a:solidFill>
                  <a:schemeClr val="tx1"/>
                </a:solidFill>
                <a:latin typeface="Bookman Old Style" pitchFamily="18" charset="0"/>
              </a:rPr>
              <a:t> Antibiotics/ Molecular biology</a:t>
            </a:r>
            <a:endParaRPr lang="ar-IQ" sz="2400" b="1" dirty="0" smtClean="0">
              <a:solidFill>
                <a:schemeClr val="tx1"/>
              </a:solidFill>
              <a:latin typeface="Bookman Old Style" pitchFamily="18" charset="0"/>
            </a:endParaRPr>
          </a:p>
          <a:p>
            <a:pPr algn="ctr"/>
            <a:endParaRPr lang="ar-IQ" sz="2400" b="1" dirty="0">
              <a:latin typeface="Bookman Old Style" pitchFamily="18" charset="0"/>
            </a:endParaRPr>
          </a:p>
        </p:txBody>
      </p:sp>
      <p:pic>
        <p:nvPicPr>
          <p:cNvPr id="14337" name="Picture 1" descr="شعار العلو2م"/>
          <p:cNvPicPr>
            <a:picLocks noChangeAspect="1" noChangeArrowheads="1"/>
          </p:cNvPicPr>
          <p:nvPr/>
        </p:nvPicPr>
        <p:blipFill>
          <a:blip r:embed="rId2" cstate="print"/>
          <a:srcRect/>
          <a:stretch>
            <a:fillRect/>
          </a:stretch>
        </p:blipFill>
        <p:spPr bwMode="auto">
          <a:xfrm>
            <a:off x="6781800" y="152400"/>
            <a:ext cx="1955800" cy="1817248"/>
          </a:xfrm>
          <a:prstGeom prst="rect">
            <a:avLst/>
          </a:prstGeom>
          <a:noFill/>
        </p:spPr>
      </p:pic>
      <p:pic>
        <p:nvPicPr>
          <p:cNvPr id="14338" name="Picture 2" descr="صورة ذات صلة"/>
          <p:cNvPicPr>
            <a:picLocks noChangeAspect="1" noChangeArrowheads="1"/>
          </p:cNvPicPr>
          <p:nvPr/>
        </p:nvPicPr>
        <p:blipFill>
          <a:blip r:embed="rId3" cstate="print"/>
          <a:srcRect l="5206" r="4555"/>
          <a:stretch>
            <a:fillRect/>
          </a:stretch>
        </p:blipFill>
        <p:spPr bwMode="auto">
          <a:xfrm>
            <a:off x="304800" y="228600"/>
            <a:ext cx="1905000" cy="1676400"/>
          </a:xfrm>
          <a:prstGeom prst="rect">
            <a:avLst/>
          </a:prstGeom>
          <a:noFill/>
        </p:spPr>
      </p:pic>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40" name="Rectangle 4"/>
          <p:cNvSpPr>
            <a:spLocks noChangeArrowheads="1"/>
          </p:cNvSpPr>
          <p:nvPr/>
        </p:nvSpPr>
        <p:spPr bwMode="auto">
          <a:xfrm>
            <a:off x="2667000" y="381000"/>
            <a:ext cx="41148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Al-</a:t>
            </a:r>
            <a:r>
              <a:rPr kumimoji="0" lang="en-US"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Karkh</a:t>
            </a: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University for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Collage of Science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Microbiology Department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228600" y="4800600"/>
            <a:ext cx="50292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Laboratory Staff: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1. Lecturer Dr.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Rawa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Abdul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Redha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Aziz</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2.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Sura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Alaa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Saud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3. L. assistant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Gada</a:t>
            </a:r>
            <a:r>
              <a:rPr kumimoji="0" lang="en-US" sz="1600" b="0" i="0" u="none" strike="noStrike" cap="none" normalizeH="0" baseline="0" dirty="0" smtClean="0">
                <a:ln>
                  <a:noFill/>
                </a:ln>
                <a:solidFill>
                  <a:schemeClr val="tx1"/>
                </a:solidFill>
                <a:effectLst/>
                <a:latin typeface="Aharoni" pitchFamily="2" charset="-79"/>
                <a:ea typeface="Calibri" pitchFamily="34" charset="0"/>
                <a:cs typeface="Aharoni" pitchFamily="2" charset="-79"/>
              </a:rPr>
              <a:t> </a:t>
            </a:r>
            <a:r>
              <a:rPr kumimoji="0" lang="en-US" sz="1600" b="0" i="0" u="none" strike="noStrike" cap="none" normalizeH="0" baseline="0" dirty="0" err="1" smtClean="0">
                <a:ln>
                  <a:noFill/>
                </a:ln>
                <a:solidFill>
                  <a:schemeClr val="tx1"/>
                </a:solidFill>
                <a:effectLst/>
                <a:latin typeface="Aharoni" pitchFamily="2" charset="-79"/>
                <a:ea typeface="Calibri" pitchFamily="34" charset="0"/>
                <a:cs typeface="Aharoni" pitchFamily="2" charset="-79"/>
              </a:rPr>
              <a:t>Readh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sz="1600" b="0" i="0" u="sng" strike="noStrike" cap="none" normalizeH="0" baseline="0" dirty="0" smtClean="0">
                <a:ln>
                  <a:noFill/>
                </a:ln>
                <a:solidFill>
                  <a:schemeClr val="tx1"/>
                </a:solidFill>
                <a:effectLst/>
                <a:latin typeface="Aharoni" pitchFamily="2" charset="-79"/>
                <a:ea typeface="Calibri" pitchFamily="34" charset="0"/>
                <a:cs typeface="Aharoni" pitchFamily="2" charset="-79"/>
              </a:rPr>
              <a:t>Supervised by: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1. Prof. </a:t>
            </a:r>
            <a:r>
              <a:rPr lang="en-US" sz="1600" dirty="0" err="1">
                <a:solidFill>
                  <a:prstClr val="black"/>
                </a:solidFill>
                <a:latin typeface="Aharoni" pitchFamily="2" charset="-79"/>
                <a:ea typeface="Calibri" pitchFamily="34" charset="0"/>
                <a:cs typeface="Aharoni" pitchFamily="2" charset="-79"/>
              </a:rPr>
              <a:t>Munira</a:t>
            </a:r>
            <a:r>
              <a:rPr lang="en-US" sz="1600" dirty="0">
                <a:solidFill>
                  <a:prstClr val="black"/>
                </a:solidFill>
                <a:latin typeface="Aharoni" pitchFamily="2" charset="-79"/>
                <a:ea typeface="Calibri" pitchFamily="34" charset="0"/>
                <a:cs typeface="Aharoni" pitchFamily="2" charset="-79"/>
              </a:rPr>
              <a:t> Ch. </a:t>
            </a:r>
            <a:r>
              <a:rPr lang="en-US" sz="1600" dirty="0" err="1">
                <a:solidFill>
                  <a:prstClr val="black"/>
                </a:solidFill>
                <a:latin typeface="Aharoni" pitchFamily="2" charset="-79"/>
                <a:ea typeface="Calibri" pitchFamily="34" charset="0"/>
                <a:cs typeface="Aharoni" pitchFamily="2" charset="-79"/>
              </a:rPr>
              <a:t>Ismaeel</a:t>
            </a:r>
            <a:endParaRPr lang="en-US" sz="900" dirty="0">
              <a:solidFill>
                <a:prstClr val="black"/>
              </a:solidFill>
              <a:latin typeface="Arial" pitchFamily="34" charset="0"/>
              <a:cs typeface="Arial" pitchFamily="34" charset="0"/>
            </a:endParaRPr>
          </a:p>
          <a:p>
            <a:pPr lvl="0" rtl="1" eaLnBrk="0" fontAlgn="base" hangingPunct="0">
              <a:spcBef>
                <a:spcPct val="0"/>
              </a:spcBef>
              <a:spcAft>
                <a:spcPct val="0"/>
              </a:spcAft>
            </a:pPr>
            <a:r>
              <a:rPr lang="en-US" sz="1600" dirty="0">
                <a:solidFill>
                  <a:prstClr val="black"/>
                </a:solidFill>
                <a:latin typeface="Aharoni" pitchFamily="2" charset="-79"/>
                <a:ea typeface="Calibri" pitchFamily="34" charset="0"/>
                <a:cs typeface="Aharoni" pitchFamily="2" charset="-79"/>
              </a:rPr>
              <a:t>2. Ass. Prof. </a:t>
            </a:r>
            <a:r>
              <a:rPr lang="en-US" sz="1600" dirty="0" err="1">
                <a:solidFill>
                  <a:prstClr val="black"/>
                </a:solidFill>
                <a:latin typeface="Aharoni" pitchFamily="2" charset="-79"/>
                <a:ea typeface="Calibri" pitchFamily="34" charset="0"/>
                <a:cs typeface="Aharoni" pitchFamily="2" charset="-79"/>
              </a:rPr>
              <a:t>Israa</a:t>
            </a:r>
            <a:r>
              <a:rPr lang="en-US" sz="1600" dirty="0">
                <a:solidFill>
                  <a:prstClr val="black"/>
                </a:solidFill>
                <a:latin typeface="Aharoni" pitchFamily="2" charset="-79"/>
                <a:ea typeface="Calibri" pitchFamily="34" charset="0"/>
                <a:cs typeface="Aharoni" pitchFamily="2" charset="-79"/>
              </a:rPr>
              <a:t> AJ Ibrahim</a:t>
            </a:r>
            <a:endParaRPr lang="en-US" sz="20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6019800" cy="5943600"/>
          </a:xfrm>
        </p:spPr>
        <p:txBody>
          <a:bodyPr>
            <a:normAutofit fontScale="77500" lnSpcReduction="20000"/>
          </a:bodyPr>
          <a:lstStyle/>
          <a:p>
            <a:pPr algn="l" rtl="0">
              <a:buNone/>
            </a:pPr>
            <a:r>
              <a:rPr lang="en-US" b="1" dirty="0" smtClean="0"/>
              <a:t>Family </a:t>
            </a:r>
            <a:r>
              <a:rPr lang="en-US" b="1" dirty="0" err="1" smtClean="0"/>
              <a:t>Schistosomatidae</a:t>
            </a:r>
            <a:endParaRPr lang="en-US" dirty="0" smtClean="0"/>
          </a:p>
          <a:p>
            <a:pPr algn="l" rtl="0"/>
            <a:r>
              <a:rPr lang="en-US" b="1" dirty="0" smtClean="0"/>
              <a:t>Genus:</a:t>
            </a:r>
            <a:r>
              <a:rPr lang="en-US" b="1" i="1" u="sng" dirty="0" smtClean="0"/>
              <a:t> </a:t>
            </a:r>
            <a:r>
              <a:rPr lang="en-US" b="1" i="1" u="sng" dirty="0" err="1" smtClean="0"/>
              <a:t>Schistosoma</a:t>
            </a:r>
            <a:r>
              <a:rPr lang="en-US" b="1" i="1" u="sng" dirty="0" smtClean="0"/>
              <a:t> </a:t>
            </a:r>
            <a:r>
              <a:rPr lang="en-US" b="1" i="1" u="sng" dirty="0" err="1" smtClean="0"/>
              <a:t>mansoni</a:t>
            </a:r>
            <a:r>
              <a:rPr lang="en-US" b="1" i="1" dirty="0" smtClean="0"/>
              <a:t> </a:t>
            </a:r>
            <a:r>
              <a:rPr lang="en-US" dirty="0" smtClean="0"/>
              <a:t>is a parasite of the mesenteric veins surrounding the intestine of humans in Africa, South America, and Puerto Rico.</a:t>
            </a:r>
          </a:p>
          <a:p>
            <a:pPr algn="l" rtl="0"/>
            <a:r>
              <a:rPr lang="en-US" b="1" i="1" dirty="0" smtClean="0"/>
              <a:t>- S. </a:t>
            </a:r>
            <a:r>
              <a:rPr lang="en-US" b="1" i="1" dirty="0" err="1" smtClean="0"/>
              <a:t>mansoni</a:t>
            </a:r>
            <a:r>
              <a:rPr lang="en-US" b="1" i="1" dirty="0" smtClean="0"/>
              <a:t> </a:t>
            </a:r>
            <a:r>
              <a:rPr lang="en-US" b="1" dirty="0" smtClean="0"/>
              <a:t>male</a:t>
            </a:r>
            <a:r>
              <a:rPr lang="en-US" dirty="0" smtClean="0"/>
              <a:t>: the oral sucker, </a:t>
            </a:r>
            <a:r>
              <a:rPr lang="en-US" dirty="0" err="1" smtClean="0"/>
              <a:t>acetabulum</a:t>
            </a:r>
            <a:r>
              <a:rPr lang="en-US" dirty="0" smtClean="0"/>
              <a:t>, </a:t>
            </a:r>
            <a:r>
              <a:rPr lang="en-US" dirty="0" err="1" smtClean="0"/>
              <a:t>gynaecophoric</a:t>
            </a:r>
            <a:r>
              <a:rPr lang="en-US" dirty="0" smtClean="0"/>
              <a:t> canal, and 6-9 testes in the male.</a:t>
            </a:r>
          </a:p>
          <a:p>
            <a:pPr algn="l" rtl="0"/>
            <a:r>
              <a:rPr lang="en-US" b="1" i="1" dirty="0" smtClean="0"/>
              <a:t>- S. </a:t>
            </a:r>
            <a:r>
              <a:rPr lang="en-US" b="1" i="1" dirty="0" err="1" smtClean="0"/>
              <a:t>mansoni</a:t>
            </a:r>
            <a:r>
              <a:rPr lang="en-US" b="1" i="1" dirty="0" smtClean="0"/>
              <a:t> </a:t>
            </a:r>
            <a:r>
              <a:rPr lang="en-US" b="1" dirty="0" smtClean="0"/>
              <a:t>female</a:t>
            </a:r>
            <a:r>
              <a:rPr lang="en-US" dirty="0" smtClean="0"/>
              <a:t>: the ovary in the anterior half of the female. Note the absence of a pharynx and the characteristics of the gut.</a:t>
            </a:r>
          </a:p>
          <a:p>
            <a:pPr algn="l" rtl="0">
              <a:buNone/>
            </a:pPr>
            <a:endParaRPr lang="en-US" dirty="0" smtClean="0"/>
          </a:p>
          <a:p>
            <a:pPr algn="l" rtl="0">
              <a:buNone/>
            </a:pPr>
            <a:endParaRPr lang="en-US" dirty="0" smtClean="0"/>
          </a:p>
          <a:p>
            <a:pPr algn="l" rtl="0">
              <a:buNone/>
            </a:pPr>
            <a:endParaRPr lang="en-US" dirty="0" smtClean="0"/>
          </a:p>
          <a:p>
            <a:pPr algn="l" rtl="0"/>
            <a:r>
              <a:rPr lang="en-US" b="1" u="sng" dirty="0" smtClean="0"/>
              <a:t>Slide:</a:t>
            </a:r>
            <a:endParaRPr lang="en-US" dirty="0" smtClean="0"/>
          </a:p>
          <a:p>
            <a:pPr algn="l">
              <a:buNone/>
            </a:pPr>
            <a:r>
              <a:rPr lang="en-US" b="1" dirty="0" smtClean="0"/>
              <a:t>Eggs of </a:t>
            </a:r>
            <a:r>
              <a:rPr lang="en-US" b="1" i="1" dirty="0" smtClean="0"/>
              <a:t>S. </a:t>
            </a:r>
            <a:r>
              <a:rPr lang="en-US" b="1" i="1" dirty="0" err="1" smtClean="0"/>
              <a:t>mansoni</a:t>
            </a:r>
            <a:r>
              <a:rPr lang="en-US" b="1" i="1" dirty="0" smtClean="0"/>
              <a:t> </a:t>
            </a:r>
            <a:r>
              <a:rPr lang="en-US" dirty="0" smtClean="0"/>
              <a:t>have a prominent lateral spine, which is diagnostic for this species</a:t>
            </a:r>
          </a:p>
          <a:p>
            <a:pPr algn="l"/>
            <a:endParaRPr lang="ar-IQ" dirty="0"/>
          </a:p>
        </p:txBody>
      </p:sp>
      <p:pic>
        <p:nvPicPr>
          <p:cNvPr id="4" name="Picture 3" descr="schis7"/>
          <p:cNvPicPr/>
          <p:nvPr/>
        </p:nvPicPr>
        <p:blipFill>
          <a:blip r:embed="rId2" cstate="print"/>
          <a:srcRect/>
          <a:stretch>
            <a:fillRect/>
          </a:stretch>
        </p:blipFill>
        <p:spPr bwMode="auto">
          <a:xfrm>
            <a:off x="6781800" y="533400"/>
            <a:ext cx="1885950" cy="20574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6553200" y="2819400"/>
            <a:ext cx="2114550" cy="205740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7010400" y="5029200"/>
            <a:ext cx="1676400" cy="10953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1"/>
            <a:ext cx="1828800" cy="533400"/>
          </a:xfrm>
        </p:spPr>
        <p:txBody>
          <a:bodyPr>
            <a:noAutofit/>
          </a:bodyPr>
          <a:lstStyle/>
          <a:p>
            <a:pPr algn="l">
              <a:buNone/>
            </a:pPr>
            <a:r>
              <a:rPr lang="en-US" sz="2400" b="1" u="sng" dirty="0" smtClean="0"/>
              <a:t>Life Cycle:</a:t>
            </a:r>
            <a:endParaRPr lang="en-US" sz="2400" dirty="0" smtClean="0"/>
          </a:p>
          <a:p>
            <a:pPr algn="l">
              <a:buNone/>
            </a:pPr>
            <a:endParaRPr lang="ar-IQ" sz="2800" dirty="0"/>
          </a:p>
        </p:txBody>
      </p:sp>
      <p:pic>
        <p:nvPicPr>
          <p:cNvPr id="4" name="Picture 3"/>
          <p:cNvPicPr/>
          <p:nvPr/>
        </p:nvPicPr>
        <p:blipFill>
          <a:blip r:embed="rId2" cstate="print"/>
          <a:srcRect/>
          <a:stretch>
            <a:fillRect/>
          </a:stretch>
        </p:blipFill>
        <p:spPr bwMode="auto">
          <a:xfrm>
            <a:off x="2133600" y="457200"/>
            <a:ext cx="6619875" cy="5867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1"/>
            <a:ext cx="8229600" cy="3352799"/>
          </a:xfrm>
        </p:spPr>
        <p:txBody>
          <a:bodyPr>
            <a:normAutofit fontScale="92500" lnSpcReduction="10000"/>
          </a:bodyPr>
          <a:lstStyle/>
          <a:p>
            <a:pPr lvl="0" algn="l" rtl="0">
              <a:buNone/>
            </a:pPr>
            <a:r>
              <a:rPr lang="en-US" b="1" dirty="0" smtClean="0"/>
              <a:t>2. </a:t>
            </a:r>
            <a:r>
              <a:rPr lang="en-US" b="1" dirty="0" err="1" smtClean="0"/>
              <a:t>Cestodes</a:t>
            </a:r>
            <a:r>
              <a:rPr lang="en-US" b="1" dirty="0" smtClean="0"/>
              <a:t> </a:t>
            </a:r>
            <a:endParaRPr lang="en-US" dirty="0" smtClean="0"/>
          </a:p>
          <a:p>
            <a:pPr algn="l" rtl="0"/>
            <a:r>
              <a:rPr lang="en-US" dirty="0" smtClean="0"/>
              <a:t>Tapeworms (Class </a:t>
            </a:r>
            <a:r>
              <a:rPr lang="en-US" dirty="0" err="1" smtClean="0"/>
              <a:t>Cestoda</a:t>
            </a:r>
            <a:r>
              <a:rPr lang="en-US" dirty="0" smtClean="0"/>
              <a:t>) are all </a:t>
            </a:r>
            <a:r>
              <a:rPr lang="en-US" b="1" dirty="0" err="1" smtClean="0"/>
              <a:t>endoparasitic</a:t>
            </a:r>
            <a:r>
              <a:rPr lang="en-US" b="1" dirty="0" smtClean="0"/>
              <a:t> </a:t>
            </a:r>
            <a:r>
              <a:rPr lang="en-US" dirty="0" smtClean="0"/>
              <a:t>in nearly every species of vertebrate. This</a:t>
            </a:r>
            <a:r>
              <a:rPr lang="en-US" b="1" dirty="0" smtClean="0"/>
              <a:t> </a:t>
            </a:r>
            <a:r>
              <a:rPr lang="en-US" dirty="0" smtClean="0"/>
              <a:t>adaptation to parasitism has resulted in the</a:t>
            </a:r>
            <a:r>
              <a:rPr lang="en-US" b="1" dirty="0" smtClean="0"/>
              <a:t> </a:t>
            </a:r>
            <a:r>
              <a:rPr lang="en-US" dirty="0" smtClean="0"/>
              <a:t>complete loss of the intestine, with only a</a:t>
            </a:r>
            <a:r>
              <a:rPr lang="en-US" b="1" dirty="0" smtClean="0"/>
              <a:t> </a:t>
            </a:r>
            <a:r>
              <a:rPr lang="en-US" dirty="0" smtClean="0"/>
              <a:t>vestigial oral sucker and pharynx remaining and a</a:t>
            </a:r>
            <a:r>
              <a:rPr lang="en-US" b="1" dirty="0" smtClean="0"/>
              <a:t> </a:t>
            </a:r>
            <a:r>
              <a:rPr lang="en-US" dirty="0" smtClean="0"/>
              <a:t>tremendous increase in the capacity of the</a:t>
            </a:r>
            <a:r>
              <a:rPr lang="en-US" b="1" dirty="0" smtClean="0"/>
              <a:t> </a:t>
            </a:r>
            <a:r>
              <a:rPr lang="en-US" dirty="0" smtClean="0"/>
              <a:t>reproductive system. Two orders of tapeworms: </a:t>
            </a:r>
            <a:r>
              <a:rPr lang="en-US" b="1" dirty="0" err="1" smtClean="0"/>
              <a:t>Pseudophyllidae</a:t>
            </a:r>
            <a:r>
              <a:rPr lang="en-US" b="1" dirty="0" smtClean="0"/>
              <a:t> </a:t>
            </a:r>
            <a:r>
              <a:rPr lang="en-US" dirty="0" smtClean="0"/>
              <a:t>and </a:t>
            </a:r>
            <a:r>
              <a:rPr lang="en-US" b="1" dirty="0" err="1" smtClean="0"/>
              <a:t>Cyclophyllidea</a:t>
            </a:r>
            <a:r>
              <a:rPr lang="en-US" b="1" dirty="0" smtClean="0"/>
              <a:t>.</a:t>
            </a:r>
            <a:endParaRPr lang="en-US" dirty="0" smtClean="0"/>
          </a:p>
          <a:p>
            <a:pPr algn="l"/>
            <a:endParaRPr lang="ar-IQ" dirty="0"/>
          </a:p>
        </p:txBody>
      </p:sp>
      <p:pic>
        <p:nvPicPr>
          <p:cNvPr id="4" name="irc_mi" descr="نتيجة بحث الصور عن ‪Structure of tapeworms‬‏">
            <a:hlinkClick r:id="rId2"/>
          </p:cNvPr>
          <p:cNvPicPr/>
          <p:nvPr/>
        </p:nvPicPr>
        <p:blipFill>
          <a:blip r:embed="rId3" cstate="print"/>
          <a:srcRect/>
          <a:stretch>
            <a:fillRect/>
          </a:stretch>
        </p:blipFill>
        <p:spPr bwMode="auto">
          <a:xfrm>
            <a:off x="5257800" y="3886200"/>
            <a:ext cx="3314700" cy="2590800"/>
          </a:xfrm>
          <a:prstGeom prst="rect">
            <a:avLst/>
          </a:prstGeom>
          <a:noFill/>
          <a:ln w="9525">
            <a:noFill/>
            <a:miter lim="800000"/>
            <a:headEnd/>
            <a:tailEnd/>
          </a:ln>
        </p:spPr>
      </p:pic>
      <p:pic>
        <p:nvPicPr>
          <p:cNvPr id="5" name="irc_mi" descr="نتيجة بحث الصور عن ‪Tapeworms (Cestodes) under light microscope‬‏">
            <a:hlinkClick r:id="rId4"/>
          </p:cNvPr>
          <p:cNvPicPr/>
          <p:nvPr/>
        </p:nvPicPr>
        <p:blipFill>
          <a:blip r:embed="rId5" cstate="print"/>
          <a:srcRect/>
          <a:stretch>
            <a:fillRect/>
          </a:stretch>
        </p:blipFill>
        <p:spPr bwMode="auto">
          <a:xfrm>
            <a:off x="2057400" y="3962400"/>
            <a:ext cx="2447925" cy="2514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92500" lnSpcReduction="20000"/>
          </a:bodyPr>
          <a:lstStyle/>
          <a:p>
            <a:pPr algn="l" rtl="0">
              <a:buNone/>
            </a:pPr>
            <a:r>
              <a:rPr lang="en-US" b="1" dirty="0" smtClean="0"/>
              <a:t>Family: </a:t>
            </a:r>
            <a:r>
              <a:rPr lang="en-US" b="1" dirty="0" err="1" smtClean="0"/>
              <a:t>Taeniidae</a:t>
            </a:r>
            <a:endParaRPr lang="en-US" dirty="0" smtClean="0"/>
          </a:p>
          <a:p>
            <a:pPr algn="l" rtl="0">
              <a:buNone/>
            </a:pPr>
            <a:r>
              <a:rPr lang="en-US" b="1" dirty="0" smtClean="0"/>
              <a:t>Genus:</a:t>
            </a:r>
            <a:r>
              <a:rPr lang="en-US" b="1" i="1" dirty="0" smtClean="0"/>
              <a:t> </a:t>
            </a:r>
            <a:r>
              <a:rPr lang="en-US" b="1" i="1" u="sng" dirty="0" err="1" smtClean="0"/>
              <a:t>Taenia</a:t>
            </a:r>
            <a:endParaRPr lang="en-US" dirty="0" smtClean="0"/>
          </a:p>
          <a:p>
            <a:pPr algn="l" rtl="0"/>
            <a:r>
              <a:rPr lang="en-US" dirty="0" smtClean="0"/>
              <a:t>There are several species of </a:t>
            </a:r>
            <a:r>
              <a:rPr lang="en-US" i="1" dirty="0" err="1" smtClean="0"/>
              <a:t>Taenia</a:t>
            </a:r>
            <a:r>
              <a:rPr lang="en-US" i="1" dirty="0" smtClean="0"/>
              <a:t> </a:t>
            </a:r>
            <a:r>
              <a:rPr lang="en-US" dirty="0" smtClean="0"/>
              <a:t>that humans are likely to encounter. These include two species for which humans serve as the definitive host: </a:t>
            </a:r>
            <a:r>
              <a:rPr lang="en-US" i="1" dirty="0" err="1" smtClean="0"/>
              <a:t>Taenia</a:t>
            </a:r>
            <a:r>
              <a:rPr lang="en-US" i="1" dirty="0" smtClean="0"/>
              <a:t> </a:t>
            </a:r>
            <a:r>
              <a:rPr lang="en-US" i="1" dirty="0" err="1" smtClean="0"/>
              <a:t>saginata</a:t>
            </a:r>
            <a:r>
              <a:rPr lang="en-US" dirty="0" smtClean="0"/>
              <a:t>, the beef tapeworm; and </a:t>
            </a:r>
            <a:r>
              <a:rPr lang="en-US" i="1" dirty="0" smtClean="0"/>
              <a:t>T. </a:t>
            </a:r>
            <a:r>
              <a:rPr lang="en-US" i="1" dirty="0" err="1" smtClean="0"/>
              <a:t>solium</a:t>
            </a:r>
            <a:r>
              <a:rPr lang="en-US" dirty="0" smtClean="0"/>
              <a:t>, the pork tapeworm. Several species of </a:t>
            </a:r>
            <a:r>
              <a:rPr lang="en-US" i="1" dirty="0" err="1" smtClean="0"/>
              <a:t>Taenia</a:t>
            </a:r>
            <a:r>
              <a:rPr lang="en-US" i="1" dirty="0" smtClean="0"/>
              <a:t> </a:t>
            </a:r>
            <a:r>
              <a:rPr lang="en-US" dirty="0" smtClean="0"/>
              <a:t>also infect dogs and cats (</a:t>
            </a:r>
            <a:r>
              <a:rPr lang="en-US" dirty="0" err="1" smtClean="0"/>
              <a:t>e.g.,</a:t>
            </a:r>
            <a:r>
              <a:rPr lang="en-US" i="1" dirty="0" err="1" smtClean="0"/>
              <a:t>T</a:t>
            </a:r>
            <a:r>
              <a:rPr lang="en-US" i="1" dirty="0" smtClean="0"/>
              <a:t>. </a:t>
            </a:r>
            <a:r>
              <a:rPr lang="en-US" i="1" dirty="0" err="1" smtClean="0"/>
              <a:t>pisiformis</a:t>
            </a:r>
            <a:r>
              <a:rPr lang="en-US" dirty="0" smtClean="0"/>
              <a:t>). </a:t>
            </a:r>
          </a:p>
          <a:p>
            <a:pPr algn="l" rtl="0"/>
            <a:r>
              <a:rPr lang="en-US" b="1" u="sng" dirty="0" smtClean="0"/>
              <a:t>Slide </a:t>
            </a:r>
            <a:r>
              <a:rPr lang="en-US" u="sng" dirty="0" smtClean="0"/>
              <a:t>:</a:t>
            </a:r>
            <a:r>
              <a:rPr lang="en-US" dirty="0" smtClean="0"/>
              <a:t> </a:t>
            </a:r>
            <a:r>
              <a:rPr lang="en-US" i="1" dirty="0" err="1" smtClean="0"/>
              <a:t>Taenia</a:t>
            </a:r>
            <a:r>
              <a:rPr lang="en-US" i="1" dirty="0" smtClean="0"/>
              <a:t> </a:t>
            </a:r>
            <a:r>
              <a:rPr lang="en-US" dirty="0" smtClean="0"/>
              <a:t>eggs. These are non-</a:t>
            </a:r>
            <a:r>
              <a:rPr lang="en-US" dirty="0" err="1" smtClean="0"/>
              <a:t>operculate</a:t>
            </a:r>
            <a:r>
              <a:rPr lang="en-US" dirty="0" smtClean="0"/>
              <a:t> so they have no little door for the larvae to exit through. They rupture to release eggs. Since tapeworms are parasites of terrestrial hosts, a thick shell surrounds the eggs. </a:t>
            </a:r>
            <a:r>
              <a:rPr lang="en-US" b="1" dirty="0" smtClean="0"/>
              <a:t>Note the radial lines</a:t>
            </a:r>
            <a:endParaRPr lang="en-US" dirty="0" smtClean="0"/>
          </a:p>
          <a:p>
            <a:pPr algn="l" rtl="0"/>
            <a:r>
              <a:rPr lang="en-US" dirty="0" smtClean="0"/>
              <a:t> </a:t>
            </a:r>
          </a:p>
          <a:p>
            <a:pPr algn="l"/>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6400800" y="609600"/>
            <a:ext cx="1762125" cy="1444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a:blip r:embed="rId3" cstate="print"/>
          <a:srcRect/>
          <a:stretch>
            <a:fillRect/>
          </a:stretch>
        </p:blipFill>
        <p:spPr bwMode="auto">
          <a:xfrm>
            <a:off x="5257800" y="2514600"/>
            <a:ext cx="1781175" cy="154305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3810000" y="4419600"/>
            <a:ext cx="2397760" cy="1381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2641" name="Rectangle 1"/>
          <p:cNvSpPr>
            <a:spLocks noChangeArrowheads="1"/>
          </p:cNvSpPr>
          <p:nvPr/>
        </p:nvSpPr>
        <p:spPr bwMode="auto">
          <a:xfrm>
            <a:off x="609600" y="913657"/>
            <a:ext cx="3886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Slide:</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Taenia</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sp.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cysticercus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2057400" cy="499871"/>
          </a:xfrm>
        </p:spPr>
        <p:txBody>
          <a:bodyPr>
            <a:normAutofit lnSpcReduction="10000"/>
          </a:bodyPr>
          <a:lstStyle/>
          <a:p>
            <a:pPr algn="l">
              <a:buNone/>
            </a:pPr>
            <a:r>
              <a:rPr lang="en-US" b="1" u="sng" dirty="0" smtClean="0"/>
              <a:t>Life Cycle</a:t>
            </a:r>
            <a:endParaRPr lang="en-US" dirty="0" smtClean="0"/>
          </a:p>
        </p:txBody>
      </p:sp>
      <p:pic>
        <p:nvPicPr>
          <p:cNvPr id="4" name="Picture 3"/>
          <p:cNvPicPr/>
          <p:nvPr/>
        </p:nvPicPr>
        <p:blipFill>
          <a:blip r:embed="rId2" cstate="print"/>
          <a:srcRect/>
          <a:stretch>
            <a:fillRect/>
          </a:stretch>
        </p:blipFill>
        <p:spPr bwMode="auto">
          <a:xfrm>
            <a:off x="2438400" y="762000"/>
            <a:ext cx="6238875" cy="5334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1"/>
            <a:ext cx="8229600" cy="3733800"/>
          </a:xfrm>
        </p:spPr>
        <p:txBody>
          <a:bodyPr>
            <a:normAutofit fontScale="92500"/>
          </a:bodyPr>
          <a:lstStyle/>
          <a:p>
            <a:pPr lvl="0" algn="l" rtl="0">
              <a:buNone/>
            </a:pPr>
            <a:r>
              <a:rPr lang="en-US" b="1" dirty="0" smtClean="0"/>
              <a:t>3. Roundworms (Nematodes): </a:t>
            </a:r>
            <a:r>
              <a:rPr lang="en-US" dirty="0" smtClean="0"/>
              <a:t>Adult and larval roundworms are bisexual, cylindrical worms. They inhabit intestinal and </a:t>
            </a:r>
            <a:r>
              <a:rPr lang="en-US" dirty="0" err="1" smtClean="0"/>
              <a:t>extraintestinal</a:t>
            </a:r>
            <a:r>
              <a:rPr lang="en-US" dirty="0" smtClean="0"/>
              <a:t> sites</a:t>
            </a:r>
            <a:r>
              <a:rPr lang="en-US" b="1" dirty="0" smtClean="0"/>
              <a:t>. </a:t>
            </a:r>
            <a:endParaRPr lang="en-US" dirty="0" smtClean="0"/>
          </a:p>
          <a:p>
            <a:pPr algn="l" rtl="0"/>
            <a:r>
              <a:rPr lang="en-US" b="1" dirty="0" smtClean="0"/>
              <a:t>Genus:</a:t>
            </a:r>
            <a:r>
              <a:rPr lang="en-US" b="1" u="sng" dirty="0" smtClean="0"/>
              <a:t> </a:t>
            </a:r>
            <a:r>
              <a:rPr lang="en-US" b="1" u="sng" dirty="0" err="1" smtClean="0"/>
              <a:t>Ascaris</a:t>
            </a:r>
            <a:r>
              <a:rPr lang="en-US" u="sng" dirty="0" smtClean="0"/>
              <a:t> </a:t>
            </a:r>
            <a:r>
              <a:rPr lang="en-US" dirty="0" smtClean="0"/>
              <a:t>is a genus of parasitic nematode worms known as the "small intestinal roundworms", which is a type of </a:t>
            </a:r>
            <a:r>
              <a:rPr lang="en-US" dirty="0" err="1" smtClean="0"/>
              <a:t>helminth</a:t>
            </a:r>
            <a:r>
              <a:rPr lang="en-US" dirty="0" smtClean="0"/>
              <a:t> (parasitic worm). One species, </a:t>
            </a:r>
            <a:r>
              <a:rPr lang="en-US" b="1" i="1" dirty="0" err="1" smtClean="0"/>
              <a:t>Ascaris</a:t>
            </a:r>
            <a:r>
              <a:rPr lang="en-US" dirty="0" smtClean="0"/>
              <a:t> </a:t>
            </a:r>
            <a:r>
              <a:rPr lang="en-US" dirty="0" err="1" smtClean="0"/>
              <a:t>lumbricoides</a:t>
            </a:r>
            <a:r>
              <a:rPr lang="en-US" dirty="0" smtClean="0"/>
              <a:t>, affects humans and causes the disease </a:t>
            </a:r>
            <a:r>
              <a:rPr lang="en-US" b="1" i="1" dirty="0" err="1" smtClean="0"/>
              <a:t>ascariasis</a:t>
            </a:r>
            <a:r>
              <a:rPr lang="en-US" dirty="0" smtClean="0"/>
              <a:t>. </a:t>
            </a:r>
          </a:p>
          <a:p>
            <a:pPr algn="l"/>
            <a:endParaRPr lang="ar-IQ" dirty="0"/>
          </a:p>
        </p:txBody>
      </p:sp>
      <p:pic>
        <p:nvPicPr>
          <p:cNvPr id="4" name="irc_mi" descr="صورة ذات صلة">
            <a:hlinkClick r:id="rId2"/>
          </p:cNvPr>
          <p:cNvPicPr/>
          <p:nvPr/>
        </p:nvPicPr>
        <p:blipFill>
          <a:blip r:embed="rId3" cstate="print"/>
          <a:srcRect/>
          <a:stretch>
            <a:fillRect/>
          </a:stretch>
        </p:blipFill>
        <p:spPr bwMode="auto">
          <a:xfrm>
            <a:off x="5486400" y="3810000"/>
            <a:ext cx="3105150" cy="2590800"/>
          </a:xfrm>
          <a:prstGeom prst="rect">
            <a:avLst/>
          </a:prstGeom>
          <a:noFill/>
          <a:ln w="952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irc_mi" descr="نتيجة بحث الصور عن ‪Structure of Roundworms (Nematodes) under light microscope‬‏">
            <a:hlinkClick r:id="rId2"/>
          </p:cNvPr>
          <p:cNvPicPr>
            <a:picLocks noChangeAspect="1" noChangeArrowheads="1"/>
          </p:cNvPicPr>
          <p:nvPr/>
        </p:nvPicPr>
        <p:blipFill>
          <a:blip r:embed="rId3" cstate="print"/>
          <a:srcRect/>
          <a:stretch>
            <a:fillRect/>
          </a:stretch>
        </p:blipFill>
        <p:spPr bwMode="auto">
          <a:xfrm>
            <a:off x="4572000" y="381000"/>
            <a:ext cx="3629025" cy="1600200"/>
          </a:xfrm>
          <a:prstGeom prst="rect">
            <a:avLst/>
          </a:prstGeom>
          <a:noFill/>
        </p:spPr>
      </p:pic>
      <p:pic>
        <p:nvPicPr>
          <p:cNvPr id="116737" name="Picture 28" descr="Ascaris Life Cycle"/>
          <p:cNvPicPr>
            <a:picLocks noChangeAspect="1" noChangeArrowheads="1"/>
          </p:cNvPicPr>
          <p:nvPr/>
        </p:nvPicPr>
        <p:blipFill>
          <a:blip r:embed="rId4" cstate="print"/>
          <a:srcRect/>
          <a:stretch>
            <a:fillRect/>
          </a:stretch>
        </p:blipFill>
        <p:spPr bwMode="auto">
          <a:xfrm>
            <a:off x="3962400" y="2362200"/>
            <a:ext cx="4724400" cy="4010025"/>
          </a:xfrm>
          <a:prstGeom prst="rect">
            <a:avLst/>
          </a:prstGeom>
          <a:noFill/>
        </p:spPr>
      </p:pic>
      <p:sp>
        <p:nvSpPr>
          <p:cNvPr id="1167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16740" name="Rectangle 4"/>
          <p:cNvSpPr>
            <a:spLocks noChangeArrowheads="1"/>
          </p:cNvSpPr>
          <p:nvPr/>
        </p:nvSpPr>
        <p:spPr bwMode="auto">
          <a:xfrm>
            <a:off x="1828800" y="838200"/>
            <a:ext cx="1905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00B050"/>
                </a:solidFill>
                <a:effectLst/>
                <a:latin typeface="+mj-lt"/>
                <a:ea typeface="Times New Roman" pitchFamily="18" charset="0"/>
                <a:cs typeface="Arial" pitchFamily="34" charset="0"/>
              </a:rPr>
              <a:t>Slide:</a:t>
            </a:r>
            <a:r>
              <a:rPr kumimoji="0" lang="en-US" b="1" i="0" u="none" strike="noStrike" cap="none" normalizeH="0" baseline="0" dirty="0" smtClean="0">
                <a:ln>
                  <a:noFill/>
                </a:ln>
                <a:solidFill>
                  <a:srgbClr val="0070C0"/>
                </a:solidFill>
                <a:effectLst/>
                <a:latin typeface="+mj-lt"/>
                <a:ea typeface="Times New Roman" pitchFamily="18" charset="0"/>
                <a:cs typeface="Arial" pitchFamily="34" charset="0"/>
              </a:rPr>
              <a:t> </a:t>
            </a:r>
            <a:r>
              <a:rPr kumimoji="0" lang="en-US" b="1" i="1" u="none" strike="noStrike" cap="none" normalizeH="0" baseline="0" dirty="0" err="1" smtClean="0">
                <a:ln>
                  <a:noFill/>
                </a:ln>
                <a:solidFill>
                  <a:schemeClr val="tx1"/>
                </a:solidFill>
                <a:effectLst/>
                <a:latin typeface="+mj-lt"/>
                <a:ea typeface="Calibri" pitchFamily="34" charset="0"/>
                <a:cs typeface="Times New Roman" pitchFamily="18" charset="0"/>
              </a:rPr>
              <a:t>Ascaris</a:t>
            </a:r>
            <a:endParaRPr kumimoji="0" lang="en-US" sz="1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741" name="Rectangle 5"/>
          <p:cNvSpPr>
            <a:spLocks noChangeArrowheads="1"/>
          </p:cNvSpPr>
          <p:nvPr/>
        </p:nvSpPr>
        <p:spPr bwMode="auto">
          <a:xfrm>
            <a:off x="609600" y="3063017"/>
            <a:ext cx="2971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85825" algn="l"/>
              </a:tabLst>
            </a:pPr>
            <a:r>
              <a:rPr kumimoji="0" lang="en-US" sz="2000" b="1" i="0" u="sng"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Life Cycle:</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85825"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9400" y="5943600"/>
            <a:ext cx="5181600" cy="673291"/>
          </a:xfrm>
        </p:spPr>
        <p:txBody>
          <a:bodyPr>
            <a:normAutofit/>
          </a:bodyPr>
          <a:lstStyle/>
          <a:p>
            <a:pPr algn="ctr"/>
            <a:r>
              <a:rPr lang="en-US" sz="1800" b="1" dirty="0" smtClean="0"/>
              <a:t>Figure 1: Important human roundworm</a:t>
            </a:r>
            <a:endParaRPr lang="ar-IQ" sz="1800" dirty="0"/>
          </a:p>
        </p:txBody>
      </p:sp>
      <p:pic>
        <p:nvPicPr>
          <p:cNvPr id="4" name="Picture 3" descr="12.jpg"/>
          <p:cNvPicPr/>
          <p:nvPr/>
        </p:nvPicPr>
        <p:blipFill>
          <a:blip r:embed="rId2" cstate="print"/>
          <a:srcRect l="19323" t="21272" r="8620" b="14405"/>
          <a:stretch>
            <a:fillRect/>
          </a:stretch>
        </p:blipFill>
        <p:spPr>
          <a:xfrm>
            <a:off x="1676400" y="228600"/>
            <a:ext cx="6024562" cy="56864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3505200" cy="576072"/>
          </a:xfrm>
        </p:spPr>
        <p:txBody>
          <a:bodyPr>
            <a:normAutofit/>
          </a:bodyPr>
          <a:lstStyle/>
          <a:p>
            <a:pPr algn="l">
              <a:buNone/>
            </a:pPr>
            <a:r>
              <a:rPr lang="en-US" sz="2400" b="1" dirty="0" smtClean="0"/>
              <a:t>Table 1: Blood Flukes</a:t>
            </a:r>
            <a:endParaRPr lang="en-US" sz="2400" dirty="0" smtClean="0"/>
          </a:p>
          <a:p>
            <a:pPr algn="l">
              <a:buNone/>
            </a:pPr>
            <a:endParaRPr lang="ar-IQ" sz="2400" dirty="0"/>
          </a:p>
        </p:txBody>
      </p:sp>
      <p:pic>
        <p:nvPicPr>
          <p:cNvPr id="4" name="Picture 3" descr="C:\Users\hp\Desktop\General microbiology\Lab Finaly\Adds\14.jpg"/>
          <p:cNvPicPr/>
          <p:nvPr/>
        </p:nvPicPr>
        <p:blipFill>
          <a:blip r:embed="rId2" cstate="print"/>
          <a:srcRect l="17698" t="16456" b="15316"/>
          <a:stretch>
            <a:fillRect/>
          </a:stretch>
        </p:blipFill>
        <p:spPr bwMode="auto">
          <a:xfrm>
            <a:off x="304800" y="914400"/>
            <a:ext cx="8505825" cy="57245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Lab 12: Helminthes</a:t>
            </a:r>
            <a:endParaRPr lang="ar-IQ" dirty="0"/>
          </a:p>
        </p:txBody>
      </p:sp>
      <p:pic>
        <p:nvPicPr>
          <p:cNvPr id="4" name="Picture 3"/>
          <p:cNvPicPr/>
          <p:nvPr/>
        </p:nvPicPr>
        <p:blipFill>
          <a:blip r:embed="rId2" cstate="print"/>
          <a:srcRect/>
          <a:stretch>
            <a:fillRect/>
          </a:stretch>
        </p:blipFill>
        <p:spPr bwMode="auto">
          <a:xfrm>
            <a:off x="5867400" y="1600200"/>
            <a:ext cx="2819400" cy="1905000"/>
          </a:xfrm>
          <a:prstGeom prst="rect">
            <a:avLst/>
          </a:prstGeom>
          <a:noFill/>
          <a:ln w="9525">
            <a:noFill/>
            <a:miter lim="800000"/>
            <a:headEnd/>
            <a:tailEnd/>
          </a:ln>
        </p:spPr>
      </p:pic>
      <p:pic>
        <p:nvPicPr>
          <p:cNvPr id="5" name="Picture 4"/>
          <p:cNvPicPr/>
          <p:nvPr/>
        </p:nvPicPr>
        <p:blipFill>
          <a:blip r:embed="rId3" cstate="print"/>
          <a:srcRect l="7534" t="19178" r="13014" b="10502"/>
          <a:stretch>
            <a:fillRect/>
          </a:stretch>
        </p:blipFill>
        <p:spPr bwMode="auto">
          <a:xfrm>
            <a:off x="6096000" y="3962400"/>
            <a:ext cx="2438400" cy="25146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381000" y="1295400"/>
            <a:ext cx="5274310" cy="2743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pPr algn="l" rtl="0"/>
            <a:r>
              <a:rPr lang="en-US" dirty="0" smtClean="0"/>
              <a:t>The </a:t>
            </a:r>
            <a:r>
              <a:rPr lang="en-US" dirty="0" err="1" smtClean="0"/>
              <a:t>helminths</a:t>
            </a:r>
            <a:r>
              <a:rPr lang="en-US" dirty="0" smtClean="0"/>
              <a:t> are worm-like parasites. The clinically relevant groups are separated </a:t>
            </a:r>
            <a:r>
              <a:rPr lang="en-US" u="sng" dirty="0" smtClean="0"/>
              <a:t>according to</a:t>
            </a:r>
            <a:r>
              <a:rPr lang="en-US" dirty="0" smtClean="0"/>
              <a:t> their </a:t>
            </a:r>
            <a:r>
              <a:rPr lang="en-US" b="1" dirty="0" smtClean="0"/>
              <a:t>general external shape and the host organ they inhabit.</a:t>
            </a:r>
            <a:r>
              <a:rPr lang="en-US" dirty="0" smtClean="0"/>
              <a:t> There are both hermaphroditic and bisexual species. </a:t>
            </a:r>
          </a:p>
          <a:p>
            <a:pPr algn="l" rtl="0"/>
            <a:r>
              <a:rPr lang="en-US" dirty="0" smtClean="0"/>
              <a:t>The definitive classification is based on the external and internal morphology of egg, larval, and adult stages. </a:t>
            </a:r>
          </a:p>
          <a:p>
            <a:pPr algn="l"/>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l" rtl="0"/>
            <a:r>
              <a:rPr lang="en-US" dirty="0" smtClean="0"/>
              <a:t>Classification of helminthes depends on size, shape, organ development, presence of hooks, suckers, or other special structures, mode of reproduction, hosts and appearance of eggs and larvae. The identification of helminthes is usually done by observing adult worm, larvae, or egg under microscope.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85000" lnSpcReduction="20000"/>
          </a:bodyPr>
          <a:lstStyle/>
          <a:p>
            <a:pPr lvl="0" algn="l" rtl="0">
              <a:buNone/>
            </a:pPr>
            <a:r>
              <a:rPr lang="en-US" u="sng" dirty="0" smtClean="0"/>
              <a:t>In this lab we will study some of the classes related to this worm-like parasites </a:t>
            </a:r>
            <a:endParaRPr lang="en-US" dirty="0" smtClean="0"/>
          </a:p>
          <a:p>
            <a:pPr lvl="0" algn="l" rtl="0">
              <a:buNone/>
            </a:pPr>
            <a:r>
              <a:rPr lang="en-US" b="1" dirty="0" smtClean="0"/>
              <a:t>1. </a:t>
            </a:r>
            <a:r>
              <a:rPr lang="en-US" b="1" dirty="0" err="1" smtClean="0"/>
              <a:t>Trematodes</a:t>
            </a:r>
            <a:endParaRPr lang="en-US" dirty="0" smtClean="0"/>
          </a:p>
          <a:p>
            <a:pPr algn="l" rtl="0">
              <a:buNone/>
            </a:pPr>
            <a:r>
              <a:rPr lang="en-US" dirty="0" smtClean="0"/>
              <a:t>It belongs to the Phylum </a:t>
            </a:r>
            <a:r>
              <a:rPr lang="en-US" dirty="0" err="1" smtClean="0"/>
              <a:t>Platyhelminthes</a:t>
            </a:r>
            <a:r>
              <a:rPr lang="en-US" dirty="0" smtClean="0"/>
              <a:t>. </a:t>
            </a:r>
            <a:r>
              <a:rPr lang="en-US" dirty="0" err="1" smtClean="0"/>
              <a:t>Trematodes</a:t>
            </a:r>
            <a:r>
              <a:rPr lang="en-US" dirty="0" smtClean="0"/>
              <a:t> are flatworms and generally have: flattened bodies, a blind alimentary tract, suckers for attachment to their hosts, are hermaphrodites.</a:t>
            </a:r>
          </a:p>
          <a:p>
            <a:pPr algn="l" rtl="0">
              <a:buNone/>
            </a:pPr>
            <a:r>
              <a:rPr lang="en-US" dirty="0" smtClean="0"/>
              <a:t>The Class </a:t>
            </a:r>
            <a:r>
              <a:rPr lang="en-US" dirty="0" err="1" smtClean="0"/>
              <a:t>Trematoda</a:t>
            </a:r>
            <a:r>
              <a:rPr lang="en-US" dirty="0" smtClean="0"/>
              <a:t> historically was split into two subclasses:</a:t>
            </a:r>
          </a:p>
          <a:p>
            <a:pPr lvl="0" algn="l" rtl="0">
              <a:buNone/>
            </a:pPr>
            <a:r>
              <a:rPr lang="en-US" b="1" dirty="0" smtClean="0"/>
              <a:t>a. </a:t>
            </a:r>
            <a:r>
              <a:rPr lang="en-US" b="1" dirty="0" err="1" smtClean="0"/>
              <a:t>Monogenea</a:t>
            </a:r>
            <a:r>
              <a:rPr lang="en-US" dirty="0" smtClean="0"/>
              <a:t>, which includes important </a:t>
            </a:r>
            <a:r>
              <a:rPr lang="en-US" dirty="0" err="1" smtClean="0"/>
              <a:t>ectoparasites</a:t>
            </a:r>
            <a:r>
              <a:rPr lang="en-US" dirty="0" smtClean="0"/>
              <a:t> of fish, and</a:t>
            </a:r>
          </a:p>
          <a:p>
            <a:pPr lvl="0" algn="l" rtl="0">
              <a:buNone/>
            </a:pPr>
            <a:r>
              <a:rPr lang="en-US" b="1" dirty="0" smtClean="0"/>
              <a:t>b. </a:t>
            </a:r>
            <a:r>
              <a:rPr lang="en-US" b="1" dirty="0" err="1" smtClean="0"/>
              <a:t>Digenea</a:t>
            </a:r>
            <a:r>
              <a:rPr lang="en-US" dirty="0" smtClean="0"/>
              <a:t>, including species parasitic in the bile ducts, alimentary and respiratory tracts, and blood vessels of vertebrates.</a:t>
            </a:r>
          </a:p>
          <a:p>
            <a:pPr algn="l" rtl="0">
              <a:buNone/>
            </a:pPr>
            <a:r>
              <a:rPr lang="en-US" dirty="0" smtClean="0"/>
              <a:t>As the </a:t>
            </a:r>
            <a:r>
              <a:rPr lang="en-US" dirty="0" err="1" smtClean="0"/>
              <a:t>Monogeans</a:t>
            </a:r>
            <a:r>
              <a:rPr lang="en-US" dirty="0" smtClean="0"/>
              <a:t> and the </a:t>
            </a:r>
            <a:r>
              <a:rPr lang="en-US" dirty="0" err="1" smtClean="0"/>
              <a:t>Digeneans</a:t>
            </a:r>
            <a:r>
              <a:rPr lang="en-US" dirty="0" smtClean="0"/>
              <a:t> shared many features, we will examine both in this lab.</a:t>
            </a:r>
          </a:p>
          <a:p>
            <a:pPr algn="l">
              <a:buNone/>
            </a:pP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92500" lnSpcReduction="20000"/>
          </a:bodyPr>
          <a:lstStyle/>
          <a:p>
            <a:pPr algn="l" rtl="0">
              <a:buNone/>
            </a:pPr>
            <a:r>
              <a:rPr lang="en-US" b="1" dirty="0" smtClean="0"/>
              <a:t>Subclass: </a:t>
            </a:r>
            <a:r>
              <a:rPr lang="en-US" b="1" dirty="0" err="1" smtClean="0"/>
              <a:t>Monogenea</a:t>
            </a:r>
            <a:endParaRPr lang="en-US" dirty="0" smtClean="0"/>
          </a:p>
          <a:p>
            <a:pPr lvl="0" algn="l" rtl="0"/>
            <a:r>
              <a:rPr lang="en-US" dirty="0" smtClean="0"/>
              <a:t>The </a:t>
            </a:r>
            <a:r>
              <a:rPr lang="en-US" dirty="0" err="1" smtClean="0"/>
              <a:t>Monogeans</a:t>
            </a:r>
            <a:r>
              <a:rPr lang="en-US" dirty="0" smtClean="0"/>
              <a:t> are primarily </a:t>
            </a:r>
            <a:r>
              <a:rPr lang="en-US" dirty="0" err="1" smtClean="0"/>
              <a:t>ectoparasites</a:t>
            </a:r>
            <a:r>
              <a:rPr lang="en-US" dirty="0" smtClean="0"/>
              <a:t> of aquatic cold-blooded vertebrates, especially fish. Some species, however, are found in the bladder of turtles and frogs.</a:t>
            </a:r>
          </a:p>
          <a:p>
            <a:pPr lvl="0" algn="l" rtl="0"/>
            <a:r>
              <a:rPr lang="en-US" dirty="0" smtClean="0"/>
              <a:t>All are </a:t>
            </a:r>
            <a:r>
              <a:rPr lang="en-US" b="1" dirty="0" err="1" smtClean="0"/>
              <a:t>monoecious</a:t>
            </a:r>
            <a:r>
              <a:rPr lang="en-US" b="1" dirty="0" smtClean="0"/>
              <a:t> </a:t>
            </a:r>
            <a:r>
              <a:rPr lang="en-US" dirty="0" smtClean="0"/>
              <a:t>and the life cycle is direct. They characteristically produce few eggs. In each egg a ciliated larva, the </a:t>
            </a:r>
            <a:r>
              <a:rPr lang="en-US" b="1" dirty="0" err="1" smtClean="0"/>
              <a:t>oncomiracidium</a:t>
            </a:r>
            <a:r>
              <a:rPr lang="en-US" dirty="0" smtClean="0"/>
              <a:t>, develops, hatches, and swims about to attach to a host. The entire cycle may be completed on a single host.</a:t>
            </a:r>
          </a:p>
          <a:p>
            <a:pPr lvl="0" algn="l" rtl="0"/>
            <a:r>
              <a:rPr lang="en-US" dirty="0" smtClean="0"/>
              <a:t>The </a:t>
            </a:r>
            <a:r>
              <a:rPr lang="en-US" b="1" dirty="0" err="1" smtClean="0"/>
              <a:t>opisthohaptor</a:t>
            </a:r>
            <a:r>
              <a:rPr lang="en-US" b="1" dirty="0" smtClean="0"/>
              <a:t> (</a:t>
            </a:r>
            <a:r>
              <a:rPr lang="en-US" b="1" dirty="0" err="1" smtClean="0"/>
              <a:t>haptor</a:t>
            </a:r>
            <a:r>
              <a:rPr lang="en-US" dirty="0" smtClean="0"/>
              <a:t>) is very important in the </a:t>
            </a:r>
            <a:r>
              <a:rPr lang="en-US" dirty="0" err="1" smtClean="0"/>
              <a:t>systematics</a:t>
            </a:r>
            <a:r>
              <a:rPr lang="en-US" dirty="0" smtClean="0"/>
              <a:t> of this group and may be a single adhesive structure</a:t>
            </a:r>
            <a:r>
              <a:rPr lang="en-US" b="1" dirty="0" smtClean="0"/>
              <a:t> </a:t>
            </a:r>
            <a:r>
              <a:rPr lang="en-US" dirty="0" smtClean="0"/>
              <a:t>equipped with hooks, or it may be divided into a number of individual suckers.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p:cNvPicPr>
            <a:picLocks noChangeAspect="1" noChangeArrowheads="1"/>
          </p:cNvPicPr>
          <p:nvPr/>
        </p:nvPicPr>
        <p:blipFill>
          <a:blip r:embed="rId2" cstate="print"/>
          <a:srcRect/>
          <a:stretch>
            <a:fillRect/>
          </a:stretch>
        </p:blipFill>
        <p:spPr bwMode="auto">
          <a:xfrm>
            <a:off x="533400" y="838200"/>
            <a:ext cx="3581400" cy="1905000"/>
          </a:xfrm>
          <a:prstGeom prst="rect">
            <a:avLst/>
          </a:prstGeom>
          <a:noFill/>
        </p:spPr>
      </p:pic>
      <p:pic>
        <p:nvPicPr>
          <p:cNvPr id="4097" name="Picture 7"/>
          <p:cNvPicPr>
            <a:picLocks noChangeAspect="1" noChangeArrowheads="1"/>
          </p:cNvPicPr>
          <p:nvPr/>
        </p:nvPicPr>
        <p:blipFill>
          <a:blip r:embed="rId3" cstate="print"/>
          <a:srcRect/>
          <a:stretch>
            <a:fillRect/>
          </a:stretch>
        </p:blipFill>
        <p:spPr bwMode="auto">
          <a:xfrm>
            <a:off x="4876800" y="914400"/>
            <a:ext cx="3505200" cy="1752600"/>
          </a:xfrm>
          <a:prstGeom prst="rect">
            <a:avLst/>
          </a:prstGeom>
          <a:noFill/>
        </p:spPr>
      </p:pic>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
        <p:nvSpPr>
          <p:cNvPr id="4100" name="Rectangle 4"/>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838200" y="2743200"/>
            <a:ext cx="6872394"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Dactylogyrus</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extensus</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Entobdella</a:t>
            </a:r>
            <a:r>
              <a:rPr kumimoji="0" lang="en-US"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hippoglossi</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229600" cy="3962399"/>
          </a:xfrm>
        </p:spPr>
        <p:txBody>
          <a:bodyPr>
            <a:normAutofit fontScale="77500" lnSpcReduction="20000"/>
          </a:bodyPr>
          <a:lstStyle/>
          <a:p>
            <a:pPr algn="l" rtl="0">
              <a:buNone/>
            </a:pPr>
            <a:r>
              <a:rPr lang="en-US" b="1" dirty="0" smtClean="0"/>
              <a:t>Subclass: </a:t>
            </a:r>
            <a:r>
              <a:rPr lang="en-US" b="1" dirty="0" err="1" smtClean="0"/>
              <a:t>Digenea</a:t>
            </a:r>
            <a:r>
              <a:rPr lang="en-US" b="1" dirty="0" smtClean="0"/>
              <a:t>  </a:t>
            </a:r>
            <a:endParaRPr lang="en-US" dirty="0" smtClean="0"/>
          </a:p>
          <a:p>
            <a:pPr lvl="0" algn="l" rtl="0"/>
            <a:r>
              <a:rPr lang="en-US" dirty="0" smtClean="0"/>
              <a:t>Digenetic </a:t>
            </a:r>
            <a:r>
              <a:rPr lang="en-US" dirty="0" err="1" smtClean="0"/>
              <a:t>trematodes</a:t>
            </a:r>
            <a:r>
              <a:rPr lang="en-US" dirty="0" smtClean="0"/>
              <a:t> comprise most of the known </a:t>
            </a:r>
            <a:r>
              <a:rPr lang="en-US" dirty="0" err="1" smtClean="0"/>
              <a:t>trematodes</a:t>
            </a:r>
            <a:r>
              <a:rPr lang="en-US" dirty="0" smtClean="0"/>
              <a:t> and include those of greatest economic importance. </a:t>
            </a:r>
          </a:p>
          <a:p>
            <a:pPr lvl="0" algn="l" rtl="0"/>
            <a:r>
              <a:rPr lang="en-US" dirty="0" smtClean="0"/>
              <a:t>This group is generally referred to as the flukes and is </a:t>
            </a:r>
            <a:r>
              <a:rPr lang="en-US" dirty="0" err="1" smtClean="0"/>
              <a:t>endoparasitic</a:t>
            </a:r>
            <a:r>
              <a:rPr lang="en-US" dirty="0" smtClean="0"/>
              <a:t> in all classes of vertebrates. Flukes are typically hermaphroditic, but some members are </a:t>
            </a:r>
            <a:r>
              <a:rPr lang="en-US" b="1" dirty="0" err="1" smtClean="0"/>
              <a:t>dioecious</a:t>
            </a:r>
            <a:r>
              <a:rPr lang="en-US" dirty="0" smtClean="0"/>
              <a:t>. </a:t>
            </a:r>
          </a:p>
          <a:p>
            <a:pPr lvl="0" algn="l" rtl="0"/>
            <a:r>
              <a:rPr lang="en-US" dirty="0" smtClean="0"/>
              <a:t>All have complicated life cycles involving two to four different hosts and several different larval stages, with the first ciliated stage being referred to as a </a:t>
            </a:r>
            <a:r>
              <a:rPr lang="en-US" b="1" dirty="0" err="1" smtClean="0"/>
              <a:t>miracidium</a:t>
            </a:r>
            <a:r>
              <a:rPr lang="en-US" dirty="0" smtClean="0"/>
              <a:t>. </a:t>
            </a:r>
          </a:p>
          <a:p>
            <a:pPr lvl="0" algn="l" rtl="0"/>
            <a:r>
              <a:rPr lang="en-US" dirty="0" smtClean="0"/>
              <a:t>Suckers are less well developed than in the </a:t>
            </a:r>
            <a:r>
              <a:rPr lang="en-US" dirty="0" err="1" smtClean="0"/>
              <a:t>Monogenea</a:t>
            </a:r>
            <a:r>
              <a:rPr lang="en-US" dirty="0" smtClean="0"/>
              <a:t>, but typically two are present, an anterior oral sucker and a ventral sucker (the </a:t>
            </a:r>
            <a:r>
              <a:rPr lang="en-US" b="1" dirty="0" err="1" smtClean="0"/>
              <a:t>acetabulum</a:t>
            </a:r>
            <a:r>
              <a:rPr lang="en-US" dirty="0" smtClean="0"/>
              <a:t>).</a:t>
            </a:r>
          </a:p>
          <a:p>
            <a:pPr algn="l"/>
            <a:endParaRPr lang="ar-IQ" dirty="0"/>
          </a:p>
        </p:txBody>
      </p:sp>
      <p:pic>
        <p:nvPicPr>
          <p:cNvPr id="4" name="Picture 3"/>
          <p:cNvPicPr/>
          <p:nvPr/>
        </p:nvPicPr>
        <p:blipFill>
          <a:blip r:embed="rId2" cstate="print"/>
          <a:srcRect t="17108" b="8193"/>
          <a:stretch>
            <a:fillRect/>
          </a:stretch>
        </p:blipFill>
        <p:spPr bwMode="auto">
          <a:xfrm>
            <a:off x="5715000" y="4419600"/>
            <a:ext cx="318135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a:blip r:embed="rId3" cstate="print"/>
          <a:srcRect/>
          <a:stretch>
            <a:fillRect/>
          </a:stretch>
        </p:blipFill>
        <p:spPr bwMode="auto">
          <a:xfrm>
            <a:off x="2590800" y="4419600"/>
            <a:ext cx="287655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1" name="Picture 10"/>
          <p:cNvPicPr>
            <a:picLocks noChangeAspect="1" noChangeArrowheads="1"/>
          </p:cNvPicPr>
          <p:nvPr/>
        </p:nvPicPr>
        <p:blipFill>
          <a:blip r:embed="rId2" cstate="print"/>
          <a:srcRect/>
          <a:stretch>
            <a:fillRect/>
          </a:stretch>
        </p:blipFill>
        <p:spPr bwMode="auto">
          <a:xfrm>
            <a:off x="762000" y="838200"/>
            <a:ext cx="1133475" cy="1123950"/>
          </a:xfrm>
          <a:prstGeom prst="rect">
            <a:avLst/>
          </a:prstGeom>
          <a:noFill/>
        </p:spPr>
      </p:pic>
      <p:pic>
        <p:nvPicPr>
          <p:cNvPr id="111620" name="Picture 11"/>
          <p:cNvPicPr>
            <a:picLocks noChangeAspect="1" noChangeArrowheads="1"/>
          </p:cNvPicPr>
          <p:nvPr/>
        </p:nvPicPr>
        <p:blipFill>
          <a:blip r:embed="rId3" cstate="print"/>
          <a:srcRect/>
          <a:stretch>
            <a:fillRect/>
          </a:stretch>
        </p:blipFill>
        <p:spPr bwMode="auto">
          <a:xfrm>
            <a:off x="762000" y="2133600"/>
            <a:ext cx="1247775" cy="1295400"/>
          </a:xfrm>
          <a:prstGeom prst="rect">
            <a:avLst/>
          </a:prstGeom>
          <a:noFill/>
        </p:spPr>
      </p:pic>
      <p:pic>
        <p:nvPicPr>
          <p:cNvPr id="111619" name="Picture 12"/>
          <p:cNvPicPr>
            <a:picLocks noChangeAspect="1" noChangeArrowheads="1"/>
          </p:cNvPicPr>
          <p:nvPr/>
        </p:nvPicPr>
        <p:blipFill>
          <a:blip r:embed="rId4" cstate="print"/>
          <a:srcRect/>
          <a:stretch>
            <a:fillRect/>
          </a:stretch>
        </p:blipFill>
        <p:spPr bwMode="auto">
          <a:xfrm>
            <a:off x="5029200" y="914400"/>
            <a:ext cx="1276350" cy="1123950"/>
          </a:xfrm>
          <a:prstGeom prst="rect">
            <a:avLst/>
          </a:prstGeom>
          <a:noFill/>
        </p:spPr>
      </p:pic>
      <p:pic>
        <p:nvPicPr>
          <p:cNvPr id="111618" name="Picture 13"/>
          <p:cNvPicPr>
            <a:picLocks noChangeAspect="1" noChangeArrowheads="1"/>
          </p:cNvPicPr>
          <p:nvPr/>
        </p:nvPicPr>
        <p:blipFill>
          <a:blip r:embed="rId5" cstate="print"/>
          <a:srcRect/>
          <a:stretch>
            <a:fillRect/>
          </a:stretch>
        </p:blipFill>
        <p:spPr bwMode="auto">
          <a:xfrm>
            <a:off x="5029200" y="2133600"/>
            <a:ext cx="1266825" cy="1123950"/>
          </a:xfrm>
          <a:prstGeom prst="rect">
            <a:avLst/>
          </a:prstGeom>
          <a:noFill/>
        </p:spPr>
      </p:pic>
      <p:pic>
        <p:nvPicPr>
          <p:cNvPr id="111617" name="Picture 14"/>
          <p:cNvPicPr>
            <a:picLocks noChangeAspect="1" noChangeArrowheads="1"/>
          </p:cNvPicPr>
          <p:nvPr/>
        </p:nvPicPr>
        <p:blipFill>
          <a:blip r:embed="rId6" cstate="print"/>
          <a:srcRect/>
          <a:stretch>
            <a:fillRect/>
          </a:stretch>
        </p:blipFill>
        <p:spPr bwMode="auto">
          <a:xfrm>
            <a:off x="762000" y="3657600"/>
            <a:ext cx="1295400" cy="1143000"/>
          </a:xfrm>
          <a:prstGeom prst="rect">
            <a:avLst/>
          </a:prstGeom>
          <a:noFill/>
        </p:spPr>
      </p:pic>
      <p:sp>
        <p:nvSpPr>
          <p:cNvPr id="111622" name="Rectangle 6"/>
          <p:cNvSpPr>
            <a:spLocks noChangeArrowheads="1"/>
          </p:cNvSpPr>
          <p:nvPr/>
        </p:nvSpPr>
        <p:spPr bwMode="auto">
          <a:xfrm>
            <a:off x="381000" y="228600"/>
            <a:ext cx="4212885"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00B050"/>
                </a:solidFill>
                <a:effectLst/>
                <a:latin typeface="Calibri" pitchFamily="34" charset="0"/>
                <a:ea typeface="Calibri" pitchFamily="34" charset="0"/>
                <a:cs typeface="TimesNewRomanPS-BoldMT"/>
              </a:rPr>
              <a:t>Larval Stages of Digenetic </a:t>
            </a:r>
            <a:r>
              <a:rPr kumimoji="0" lang="en-US" sz="2000" b="1" i="0" u="sng" strike="noStrike" cap="none" normalizeH="0" baseline="0" dirty="0" err="1" smtClean="0">
                <a:ln>
                  <a:noFill/>
                </a:ln>
                <a:solidFill>
                  <a:srgbClr val="00B050"/>
                </a:solidFill>
                <a:effectLst/>
                <a:latin typeface="Calibri" pitchFamily="34" charset="0"/>
                <a:ea typeface="Calibri" pitchFamily="34" charset="0"/>
                <a:cs typeface="TimesNewRomanPS-BoldMT"/>
              </a:rPr>
              <a:t>Trematodes</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3" name="Rectangle 7"/>
          <p:cNvSpPr>
            <a:spLocks noChangeArrowheads="1"/>
          </p:cNvSpPr>
          <p:nvPr/>
        </p:nvSpPr>
        <p:spPr bwMode="auto">
          <a:xfrm>
            <a:off x="90488" y="1581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Calibri" pitchFamily="34" charset="0"/>
                <a:cs typeface="TimesNewRomanPS-BoldMT"/>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4" name="Rectangle 8"/>
          <p:cNvSpPr>
            <a:spLocks noChangeArrowheads="1"/>
          </p:cNvSpPr>
          <p:nvPr/>
        </p:nvSpPr>
        <p:spPr bwMode="auto">
          <a:xfrm>
            <a:off x="90488" y="3162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Calibri" pitchFamily="34" charset="0"/>
                <a:cs typeface="TimesNewRomanPS-BoldMT"/>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5" name="Rectangle 9"/>
          <p:cNvSpPr>
            <a:spLocks noChangeArrowheads="1"/>
          </p:cNvSpPr>
          <p:nvPr/>
        </p:nvSpPr>
        <p:spPr bwMode="auto">
          <a:xfrm>
            <a:off x="90488" y="428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Calibri" pitchFamily="34" charset="0"/>
                <a:cs typeface="TimesNewRomanPS-BoldMT"/>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627" name="Rectangle 11"/>
          <p:cNvSpPr>
            <a:spLocks noChangeArrowheads="1"/>
          </p:cNvSpPr>
          <p:nvPr/>
        </p:nvSpPr>
        <p:spPr bwMode="auto">
          <a:xfrm>
            <a:off x="0" y="6905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Calibri" pitchFamily="34" charset="0"/>
                <a:ea typeface="Calibri" pitchFamily="34" charset="0"/>
                <a:cs typeface="TimesNewRomanPS-BoldMT"/>
              </a:rPr>
              <a:t>Metacercariae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4"/>
          <p:cNvSpPr/>
          <p:nvPr/>
        </p:nvSpPr>
        <p:spPr>
          <a:xfrm>
            <a:off x="2133600" y="1143000"/>
            <a:ext cx="1274708" cy="369332"/>
          </a:xfrm>
          <a:prstGeom prst="rect">
            <a:avLst/>
          </a:prstGeom>
        </p:spPr>
        <p:txBody>
          <a:bodyPr wrap="none">
            <a:spAutoFit/>
          </a:bodyPr>
          <a:lstStyle/>
          <a:p>
            <a:r>
              <a:rPr lang="en-US" b="1" dirty="0" err="1" smtClean="0"/>
              <a:t>Miracidia</a:t>
            </a:r>
            <a:r>
              <a:rPr lang="en-US" dirty="0" smtClean="0"/>
              <a:t> </a:t>
            </a:r>
            <a:endParaRPr lang="ar-IQ" dirty="0"/>
          </a:p>
        </p:txBody>
      </p:sp>
      <p:sp>
        <p:nvSpPr>
          <p:cNvPr id="16" name="Rectangle 15"/>
          <p:cNvSpPr/>
          <p:nvPr/>
        </p:nvSpPr>
        <p:spPr>
          <a:xfrm>
            <a:off x="2133600" y="2514600"/>
            <a:ext cx="1351652" cy="369332"/>
          </a:xfrm>
          <a:prstGeom prst="rect">
            <a:avLst/>
          </a:prstGeom>
        </p:spPr>
        <p:txBody>
          <a:bodyPr wrap="none">
            <a:spAutoFit/>
          </a:bodyPr>
          <a:lstStyle/>
          <a:p>
            <a:r>
              <a:rPr lang="en-US" b="1" dirty="0" err="1" smtClean="0"/>
              <a:t>Sporocyst</a:t>
            </a:r>
            <a:r>
              <a:rPr lang="en-US" dirty="0" smtClean="0"/>
              <a:t> </a:t>
            </a:r>
            <a:endParaRPr lang="ar-IQ" dirty="0"/>
          </a:p>
        </p:txBody>
      </p:sp>
      <p:sp>
        <p:nvSpPr>
          <p:cNvPr id="17" name="Rectangle 16"/>
          <p:cNvSpPr/>
          <p:nvPr/>
        </p:nvSpPr>
        <p:spPr>
          <a:xfrm>
            <a:off x="2209800" y="4038600"/>
            <a:ext cx="1002197" cy="369332"/>
          </a:xfrm>
          <a:prstGeom prst="rect">
            <a:avLst/>
          </a:prstGeom>
        </p:spPr>
        <p:txBody>
          <a:bodyPr wrap="none">
            <a:spAutoFit/>
          </a:bodyPr>
          <a:lstStyle/>
          <a:p>
            <a:r>
              <a:rPr lang="en-US" b="1" dirty="0" err="1" smtClean="0"/>
              <a:t>Rediae</a:t>
            </a:r>
            <a:r>
              <a:rPr lang="en-US" dirty="0" smtClean="0"/>
              <a:t> </a:t>
            </a:r>
            <a:endParaRPr lang="ar-IQ" dirty="0"/>
          </a:p>
        </p:txBody>
      </p:sp>
      <p:sp>
        <p:nvSpPr>
          <p:cNvPr id="18" name="Rectangle 17"/>
          <p:cNvSpPr/>
          <p:nvPr/>
        </p:nvSpPr>
        <p:spPr>
          <a:xfrm>
            <a:off x="6477000" y="1219200"/>
            <a:ext cx="1233030" cy="369332"/>
          </a:xfrm>
          <a:prstGeom prst="rect">
            <a:avLst/>
          </a:prstGeom>
        </p:spPr>
        <p:txBody>
          <a:bodyPr wrap="none">
            <a:spAutoFit/>
          </a:bodyPr>
          <a:lstStyle/>
          <a:p>
            <a:r>
              <a:rPr lang="en-US" b="1" dirty="0" err="1" smtClean="0"/>
              <a:t>Cercariae</a:t>
            </a:r>
            <a:endParaRPr lang="ar-IQ" dirty="0"/>
          </a:p>
        </p:txBody>
      </p:sp>
      <p:sp>
        <p:nvSpPr>
          <p:cNvPr id="111628" name="Rectangle 12"/>
          <p:cNvSpPr>
            <a:spLocks noChangeArrowheads="1"/>
          </p:cNvSpPr>
          <p:nvPr/>
        </p:nvSpPr>
        <p:spPr bwMode="auto">
          <a:xfrm>
            <a:off x="6477000" y="2392233"/>
            <a:ext cx="1828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ea typeface="Calibri" pitchFamily="34" charset="0"/>
                <a:cs typeface="TimesNewRomanPS-BoldMT"/>
              </a:rPr>
              <a:t>Metacercariae</a:t>
            </a:r>
            <a:endParaRPr kumimoji="0" lang="en-US" sz="28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TotalTime>
  <Words>903</Words>
  <Application>Microsoft Office PowerPoint</Application>
  <PresentationFormat>On-screen Show (4:3)</PresentationFormat>
  <Paragraphs>71</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Aharoni</vt:lpstr>
      <vt:lpstr>Arial</vt:lpstr>
      <vt:lpstr>Bookman Old Style</vt:lpstr>
      <vt:lpstr>Calibri</vt:lpstr>
      <vt:lpstr>Lucida Sans Unicode</vt:lpstr>
      <vt:lpstr>Times New Roman</vt:lpstr>
      <vt:lpstr>TimesNewRomanPS-BoldMT</vt:lpstr>
      <vt:lpstr>Verdana</vt:lpstr>
      <vt:lpstr>Wingdings 2</vt:lpstr>
      <vt:lpstr>Wingdings 3</vt:lpstr>
      <vt:lpstr>Concourse</vt:lpstr>
      <vt:lpstr>General Biology lab </vt:lpstr>
      <vt:lpstr>Lab 12: Helminthes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المعاون العلمي</cp:lastModifiedBy>
  <cp:revision>6</cp:revision>
  <dcterms:created xsi:type="dcterms:W3CDTF">2006-08-16T00:00:00Z</dcterms:created>
  <dcterms:modified xsi:type="dcterms:W3CDTF">2018-05-21T05:28:01Z</dcterms:modified>
</cp:coreProperties>
</file>